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7" r:id="rId3"/>
    <p:sldId id="260" r:id="rId4"/>
    <p:sldId id="264" r:id="rId5"/>
    <p:sldId id="273" r:id="rId6"/>
    <p:sldId id="267" r:id="rId7"/>
    <p:sldId id="274" r:id="rId8"/>
    <p:sldId id="275" r:id="rId9"/>
    <p:sldId id="265" r:id="rId10"/>
    <p:sldId id="268" r:id="rId11"/>
    <p:sldId id="266" r:id="rId12"/>
    <p:sldId id="269" r:id="rId13"/>
    <p:sldId id="261" r:id="rId14"/>
    <p:sldId id="270" r:id="rId15"/>
    <p:sldId id="276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96704-18EE-4DBF-A636-2FDC2FCD6B92}" v="1" dt="2026-02-18T15:42:58.822"/>
    <p1510:client id="{E61E3C32-9A42-4C32-A987-6DB2AFB2A7CA}" v="780" dt="2026-02-18T20:20:46.43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Student</a:t>
            </a:r>
            <a:r>
              <a:rPr lang="en-US" baseline="0" dirty="0"/>
              <a:t> Engagement and Teacher Engagement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000973963426171E-2"/>
          <c:y val="0.12911543742518838"/>
          <c:w val="0.84736523585575563"/>
          <c:h val="0.70670297854938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2023 -2024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Student Engagement</c:v>
                </c:pt>
                <c:pt idx="1">
                  <c:v>Teacher Engagement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5758</c:v>
                </c:pt>
                <c:pt idx="1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C-4648-BF45-D6990920E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2024 -2025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AEC-4648-BF45-D6990920E3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EC-4648-BF45-D6990920E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Student Engagement</c:v>
                </c:pt>
                <c:pt idx="1">
                  <c:v>Teacher Engagement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8197</c:v>
                </c:pt>
                <c:pt idx="1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C-4648-BF45-D6990920E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2025 -2026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Student Engagement</c:v>
                </c:pt>
                <c:pt idx="1">
                  <c:v>Teacher Engagement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5351</c:v>
                </c:pt>
                <c:pt idx="1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C-4648-BF45-D6990920E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6522815"/>
        <c:axId val="1816531935"/>
      </c:barChart>
      <c:catAx>
        <c:axId val="181652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531935"/>
        <c:crosses val="autoZero"/>
        <c:auto val="1"/>
        <c:lblAlgn val="ctr"/>
        <c:lblOffset val="100"/>
        <c:noMultiLvlLbl val="0"/>
      </c:catAx>
      <c:valAx>
        <c:axId val="1816531935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652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72050938013145"/>
          <c:y val="0.92780596409606153"/>
          <c:w val="0.34822758383507629"/>
          <c:h val="5.576449438085962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5C2BF-85F3-4758-9B7B-4A12EEAFBD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F119D-19F2-4663-80A4-06B7B8047D94}">
      <dgm:prSet/>
      <dgm:spPr/>
      <dgm:t>
        <a:bodyPr/>
        <a:lstStyle/>
        <a:p>
          <a:r>
            <a:rPr lang="en-US" b="0" i="0" dirty="0"/>
            <a:t>They bridge the gap between students and opportunity.</a:t>
          </a:r>
          <a:endParaRPr lang="en-US" dirty="0"/>
        </a:p>
      </dgm:t>
    </dgm:pt>
    <dgm:pt modelId="{36C3114B-5161-4D7D-AE75-DFDADE0014D3}" type="parTrans" cxnId="{077FCFD1-D9BF-4C79-9BB9-94A4C94EE1D4}">
      <dgm:prSet/>
      <dgm:spPr/>
      <dgm:t>
        <a:bodyPr/>
        <a:lstStyle/>
        <a:p>
          <a:endParaRPr lang="en-US"/>
        </a:p>
      </dgm:t>
    </dgm:pt>
    <dgm:pt modelId="{7B5876E6-7B9C-49F5-8DBB-502DB6635341}" type="sibTrans" cxnId="{077FCFD1-D9BF-4C79-9BB9-94A4C94EE1D4}">
      <dgm:prSet/>
      <dgm:spPr/>
      <dgm:t>
        <a:bodyPr/>
        <a:lstStyle/>
        <a:p>
          <a:endParaRPr lang="en-US"/>
        </a:p>
      </dgm:t>
    </dgm:pt>
    <dgm:pt modelId="{C618C099-4F46-4520-B3DD-96D8F699494E}">
      <dgm:prSet/>
      <dgm:spPr/>
      <dgm:t>
        <a:bodyPr/>
        <a:lstStyle/>
        <a:p>
          <a:r>
            <a:rPr lang="en-US" b="0" i="0" dirty="0"/>
            <a:t>They strengthen the local economy by preparing future workers.</a:t>
          </a:r>
          <a:endParaRPr lang="en-US" dirty="0"/>
        </a:p>
      </dgm:t>
    </dgm:pt>
    <dgm:pt modelId="{3B4F1645-0ED7-4C3F-ACB0-C7B25449E3D2}" type="parTrans" cxnId="{FA92E8A0-EBFA-4B61-8DFA-08035CCBAB8C}">
      <dgm:prSet/>
      <dgm:spPr/>
      <dgm:t>
        <a:bodyPr/>
        <a:lstStyle/>
        <a:p>
          <a:endParaRPr lang="en-US"/>
        </a:p>
      </dgm:t>
    </dgm:pt>
    <dgm:pt modelId="{C900AC6F-71AE-432F-87EC-37B2CADA079E}" type="sibTrans" cxnId="{FA92E8A0-EBFA-4B61-8DFA-08035CCBAB8C}">
      <dgm:prSet/>
      <dgm:spPr/>
      <dgm:t>
        <a:bodyPr/>
        <a:lstStyle/>
        <a:p>
          <a:endParaRPr lang="en-US"/>
        </a:p>
      </dgm:t>
    </dgm:pt>
    <dgm:pt modelId="{6D3E1612-26EE-4584-8F12-E8B84B2BE003}">
      <dgm:prSet/>
      <dgm:spPr/>
      <dgm:t>
        <a:bodyPr/>
        <a:lstStyle/>
        <a:p>
          <a:r>
            <a:rPr lang="en-US" b="0" i="0" dirty="0"/>
            <a:t>They build partnerships that support workforce systems.</a:t>
          </a:r>
          <a:endParaRPr lang="en-US" dirty="0"/>
        </a:p>
      </dgm:t>
    </dgm:pt>
    <dgm:pt modelId="{92302BF6-E4DA-4B06-95EE-66FEC3AD1F28}" type="parTrans" cxnId="{F2940B71-3075-4B73-BE21-BCEFF276C84E}">
      <dgm:prSet/>
      <dgm:spPr/>
      <dgm:t>
        <a:bodyPr/>
        <a:lstStyle/>
        <a:p>
          <a:endParaRPr lang="en-US"/>
        </a:p>
      </dgm:t>
    </dgm:pt>
    <dgm:pt modelId="{B4ADA3DE-B11C-4638-AC87-051EEE2C34FB}" type="sibTrans" cxnId="{F2940B71-3075-4B73-BE21-BCEFF276C84E}">
      <dgm:prSet/>
      <dgm:spPr/>
      <dgm:t>
        <a:bodyPr/>
        <a:lstStyle/>
        <a:p>
          <a:endParaRPr lang="en-US"/>
        </a:p>
      </dgm:t>
    </dgm:pt>
    <dgm:pt modelId="{22CA0FC9-C3E7-4888-ADBD-7D47A86F2047}">
      <dgm:prSet/>
      <dgm:spPr/>
      <dgm:t>
        <a:bodyPr/>
        <a:lstStyle/>
        <a:p>
          <a:r>
            <a:rPr lang="en-US" b="0" i="0" dirty="0"/>
            <a:t>They help students overcome real barriers to success.</a:t>
          </a:r>
          <a:endParaRPr lang="en-US" dirty="0"/>
        </a:p>
      </dgm:t>
    </dgm:pt>
    <dgm:pt modelId="{545EB0EA-B390-43AC-A579-2B3F70F50323}" type="parTrans" cxnId="{28120056-780B-4172-BE1A-11CB37B7E8A1}">
      <dgm:prSet/>
      <dgm:spPr/>
      <dgm:t>
        <a:bodyPr/>
        <a:lstStyle/>
        <a:p>
          <a:endParaRPr lang="en-US"/>
        </a:p>
      </dgm:t>
    </dgm:pt>
    <dgm:pt modelId="{02CD9DAD-185F-4984-8565-5C2D8B3F9055}" type="sibTrans" cxnId="{28120056-780B-4172-BE1A-11CB37B7E8A1}">
      <dgm:prSet/>
      <dgm:spPr/>
      <dgm:t>
        <a:bodyPr/>
        <a:lstStyle/>
        <a:p>
          <a:endParaRPr lang="en-US"/>
        </a:p>
      </dgm:t>
    </dgm:pt>
    <dgm:pt modelId="{1D735B85-4B32-4DD9-9649-D0FD35547484}">
      <dgm:prSet/>
      <dgm:spPr/>
      <dgm:t>
        <a:bodyPr/>
        <a:lstStyle/>
        <a:p>
          <a:r>
            <a:rPr lang="en-US" b="0" i="0" dirty="0"/>
            <a:t>They prepare students for the future of work and creates generational impact.</a:t>
          </a:r>
          <a:endParaRPr lang="en-US" dirty="0"/>
        </a:p>
      </dgm:t>
    </dgm:pt>
    <dgm:pt modelId="{218E8951-E7C9-46A0-8A73-AD2912E6EE27}" type="parTrans" cxnId="{5F5FB77B-3801-4F04-8AF9-F823DB7FC30E}">
      <dgm:prSet/>
      <dgm:spPr/>
      <dgm:t>
        <a:bodyPr/>
        <a:lstStyle/>
        <a:p>
          <a:endParaRPr lang="en-US"/>
        </a:p>
      </dgm:t>
    </dgm:pt>
    <dgm:pt modelId="{49A25251-2A75-4D03-98B4-D0A63635911E}" type="sibTrans" cxnId="{5F5FB77B-3801-4F04-8AF9-F823DB7FC30E}">
      <dgm:prSet/>
      <dgm:spPr/>
      <dgm:t>
        <a:bodyPr/>
        <a:lstStyle/>
        <a:p>
          <a:endParaRPr lang="en-US"/>
        </a:p>
      </dgm:t>
    </dgm:pt>
    <dgm:pt modelId="{54E4FFC2-1AE2-41E5-BD1D-01E6572544C9}" type="pres">
      <dgm:prSet presAssocID="{BDB5C2BF-85F3-4758-9B7B-4A12EEAFBD15}" presName="diagram" presStyleCnt="0">
        <dgm:presLayoutVars>
          <dgm:dir/>
          <dgm:resizeHandles val="exact"/>
        </dgm:presLayoutVars>
      </dgm:prSet>
      <dgm:spPr/>
    </dgm:pt>
    <dgm:pt modelId="{605AD666-92AE-40BB-89CE-837FE27E3AB8}" type="pres">
      <dgm:prSet presAssocID="{D63F119D-19F2-4663-80A4-06B7B8047D94}" presName="node" presStyleLbl="node1" presStyleIdx="0" presStyleCnt="5">
        <dgm:presLayoutVars>
          <dgm:bulletEnabled val="1"/>
        </dgm:presLayoutVars>
      </dgm:prSet>
      <dgm:spPr/>
    </dgm:pt>
    <dgm:pt modelId="{E2883879-8E69-4AF4-9D76-B155C4F1536E}" type="pres">
      <dgm:prSet presAssocID="{7B5876E6-7B9C-49F5-8DBB-502DB6635341}" presName="sibTrans" presStyleCnt="0"/>
      <dgm:spPr/>
    </dgm:pt>
    <dgm:pt modelId="{617C57E3-A6D2-41F1-8DBD-BDDF3C842929}" type="pres">
      <dgm:prSet presAssocID="{C618C099-4F46-4520-B3DD-96D8F699494E}" presName="node" presStyleLbl="node1" presStyleIdx="1" presStyleCnt="5">
        <dgm:presLayoutVars>
          <dgm:bulletEnabled val="1"/>
        </dgm:presLayoutVars>
      </dgm:prSet>
      <dgm:spPr/>
    </dgm:pt>
    <dgm:pt modelId="{81C5BCE7-6BE5-4684-922A-670A495F3842}" type="pres">
      <dgm:prSet presAssocID="{C900AC6F-71AE-432F-87EC-37B2CADA079E}" presName="sibTrans" presStyleCnt="0"/>
      <dgm:spPr/>
    </dgm:pt>
    <dgm:pt modelId="{76898736-9FCD-4B19-97E7-816757D12057}" type="pres">
      <dgm:prSet presAssocID="{6D3E1612-26EE-4584-8F12-E8B84B2BE003}" presName="node" presStyleLbl="node1" presStyleIdx="2" presStyleCnt="5">
        <dgm:presLayoutVars>
          <dgm:bulletEnabled val="1"/>
        </dgm:presLayoutVars>
      </dgm:prSet>
      <dgm:spPr/>
    </dgm:pt>
    <dgm:pt modelId="{C4AFA5E1-A5A0-4257-AD03-4DEFBF2F4B14}" type="pres">
      <dgm:prSet presAssocID="{B4ADA3DE-B11C-4638-AC87-051EEE2C34FB}" presName="sibTrans" presStyleCnt="0"/>
      <dgm:spPr/>
    </dgm:pt>
    <dgm:pt modelId="{E3E0C5E2-16D8-47D3-8348-37035A1D3D28}" type="pres">
      <dgm:prSet presAssocID="{22CA0FC9-C3E7-4888-ADBD-7D47A86F2047}" presName="node" presStyleLbl="node1" presStyleIdx="3" presStyleCnt="5">
        <dgm:presLayoutVars>
          <dgm:bulletEnabled val="1"/>
        </dgm:presLayoutVars>
      </dgm:prSet>
      <dgm:spPr/>
    </dgm:pt>
    <dgm:pt modelId="{AB900ABC-E79B-4D07-BA2B-64D3E6605EF6}" type="pres">
      <dgm:prSet presAssocID="{02CD9DAD-185F-4984-8565-5C2D8B3F9055}" presName="sibTrans" presStyleCnt="0"/>
      <dgm:spPr/>
    </dgm:pt>
    <dgm:pt modelId="{89AAFF69-BF03-4F23-87FD-6C594896BFC3}" type="pres">
      <dgm:prSet presAssocID="{1D735B85-4B32-4DD9-9649-D0FD35547484}" presName="node" presStyleLbl="node1" presStyleIdx="4" presStyleCnt="5">
        <dgm:presLayoutVars>
          <dgm:bulletEnabled val="1"/>
        </dgm:presLayoutVars>
      </dgm:prSet>
      <dgm:spPr/>
    </dgm:pt>
  </dgm:ptLst>
  <dgm:cxnLst>
    <dgm:cxn modelId="{49275822-CDD3-4C25-B996-0BB4EE906A89}" type="presOf" srcId="{BDB5C2BF-85F3-4758-9B7B-4A12EEAFBD15}" destId="{54E4FFC2-1AE2-41E5-BD1D-01E6572544C9}" srcOrd="0" destOrd="0" presId="urn:microsoft.com/office/officeart/2005/8/layout/default"/>
    <dgm:cxn modelId="{BE8B3A33-363C-42C4-859B-A271F7B33CE8}" type="presOf" srcId="{22CA0FC9-C3E7-4888-ADBD-7D47A86F2047}" destId="{E3E0C5E2-16D8-47D3-8348-37035A1D3D28}" srcOrd="0" destOrd="0" presId="urn:microsoft.com/office/officeart/2005/8/layout/default"/>
    <dgm:cxn modelId="{C5CBCE36-EC93-435D-96B1-DF9795DCE364}" type="presOf" srcId="{1D735B85-4B32-4DD9-9649-D0FD35547484}" destId="{89AAFF69-BF03-4F23-87FD-6C594896BFC3}" srcOrd="0" destOrd="0" presId="urn:microsoft.com/office/officeart/2005/8/layout/default"/>
    <dgm:cxn modelId="{1F0DBB5D-531A-45D6-90AA-E84AF4813875}" type="presOf" srcId="{D63F119D-19F2-4663-80A4-06B7B8047D94}" destId="{605AD666-92AE-40BB-89CE-837FE27E3AB8}" srcOrd="0" destOrd="0" presId="urn:microsoft.com/office/officeart/2005/8/layout/default"/>
    <dgm:cxn modelId="{F2940B71-3075-4B73-BE21-BCEFF276C84E}" srcId="{BDB5C2BF-85F3-4758-9B7B-4A12EEAFBD15}" destId="{6D3E1612-26EE-4584-8F12-E8B84B2BE003}" srcOrd="2" destOrd="0" parTransId="{92302BF6-E4DA-4B06-95EE-66FEC3AD1F28}" sibTransId="{B4ADA3DE-B11C-4638-AC87-051EEE2C34FB}"/>
    <dgm:cxn modelId="{28120056-780B-4172-BE1A-11CB37B7E8A1}" srcId="{BDB5C2BF-85F3-4758-9B7B-4A12EEAFBD15}" destId="{22CA0FC9-C3E7-4888-ADBD-7D47A86F2047}" srcOrd="3" destOrd="0" parTransId="{545EB0EA-B390-43AC-A579-2B3F70F50323}" sibTransId="{02CD9DAD-185F-4984-8565-5C2D8B3F9055}"/>
    <dgm:cxn modelId="{5F5FB77B-3801-4F04-8AF9-F823DB7FC30E}" srcId="{BDB5C2BF-85F3-4758-9B7B-4A12EEAFBD15}" destId="{1D735B85-4B32-4DD9-9649-D0FD35547484}" srcOrd="4" destOrd="0" parTransId="{218E8951-E7C9-46A0-8A73-AD2912E6EE27}" sibTransId="{49A25251-2A75-4D03-98B4-D0A63635911E}"/>
    <dgm:cxn modelId="{FA92E8A0-EBFA-4B61-8DFA-08035CCBAB8C}" srcId="{BDB5C2BF-85F3-4758-9B7B-4A12EEAFBD15}" destId="{C618C099-4F46-4520-B3DD-96D8F699494E}" srcOrd="1" destOrd="0" parTransId="{3B4F1645-0ED7-4C3F-ACB0-C7B25449E3D2}" sibTransId="{C900AC6F-71AE-432F-87EC-37B2CADA079E}"/>
    <dgm:cxn modelId="{58C4E1A2-C518-4D6F-B270-BCE2FF8B1713}" type="presOf" srcId="{C618C099-4F46-4520-B3DD-96D8F699494E}" destId="{617C57E3-A6D2-41F1-8DBD-BDDF3C842929}" srcOrd="0" destOrd="0" presId="urn:microsoft.com/office/officeart/2005/8/layout/default"/>
    <dgm:cxn modelId="{601F56CC-96A4-4D47-9E1C-F457A6042163}" type="presOf" srcId="{6D3E1612-26EE-4584-8F12-E8B84B2BE003}" destId="{76898736-9FCD-4B19-97E7-816757D12057}" srcOrd="0" destOrd="0" presId="urn:microsoft.com/office/officeart/2005/8/layout/default"/>
    <dgm:cxn modelId="{077FCFD1-D9BF-4C79-9BB9-94A4C94EE1D4}" srcId="{BDB5C2BF-85F3-4758-9B7B-4A12EEAFBD15}" destId="{D63F119D-19F2-4663-80A4-06B7B8047D94}" srcOrd="0" destOrd="0" parTransId="{36C3114B-5161-4D7D-AE75-DFDADE0014D3}" sibTransId="{7B5876E6-7B9C-49F5-8DBB-502DB6635341}"/>
    <dgm:cxn modelId="{3D101613-3AAB-4DB9-BE14-259082D2E0FB}" type="presParOf" srcId="{54E4FFC2-1AE2-41E5-BD1D-01E6572544C9}" destId="{605AD666-92AE-40BB-89CE-837FE27E3AB8}" srcOrd="0" destOrd="0" presId="urn:microsoft.com/office/officeart/2005/8/layout/default"/>
    <dgm:cxn modelId="{EB14D1F8-01BF-47DF-8428-42B85B66AAAE}" type="presParOf" srcId="{54E4FFC2-1AE2-41E5-BD1D-01E6572544C9}" destId="{E2883879-8E69-4AF4-9D76-B155C4F1536E}" srcOrd="1" destOrd="0" presId="urn:microsoft.com/office/officeart/2005/8/layout/default"/>
    <dgm:cxn modelId="{9C710069-C0FA-47A5-97F9-F822BE559C50}" type="presParOf" srcId="{54E4FFC2-1AE2-41E5-BD1D-01E6572544C9}" destId="{617C57E3-A6D2-41F1-8DBD-BDDF3C842929}" srcOrd="2" destOrd="0" presId="urn:microsoft.com/office/officeart/2005/8/layout/default"/>
    <dgm:cxn modelId="{1EE34261-E7F9-4B8A-89EC-10AA55BD2B46}" type="presParOf" srcId="{54E4FFC2-1AE2-41E5-BD1D-01E6572544C9}" destId="{81C5BCE7-6BE5-4684-922A-670A495F3842}" srcOrd="3" destOrd="0" presId="urn:microsoft.com/office/officeart/2005/8/layout/default"/>
    <dgm:cxn modelId="{9016C8A3-3B73-4044-9C46-960083D69DFB}" type="presParOf" srcId="{54E4FFC2-1AE2-41E5-BD1D-01E6572544C9}" destId="{76898736-9FCD-4B19-97E7-816757D12057}" srcOrd="4" destOrd="0" presId="urn:microsoft.com/office/officeart/2005/8/layout/default"/>
    <dgm:cxn modelId="{739B4D58-74BB-4140-BA4E-E4E8C074F642}" type="presParOf" srcId="{54E4FFC2-1AE2-41E5-BD1D-01E6572544C9}" destId="{C4AFA5E1-A5A0-4257-AD03-4DEFBF2F4B14}" srcOrd="5" destOrd="0" presId="urn:microsoft.com/office/officeart/2005/8/layout/default"/>
    <dgm:cxn modelId="{A7E374E0-E3DA-40B0-A534-36892732EA3E}" type="presParOf" srcId="{54E4FFC2-1AE2-41E5-BD1D-01E6572544C9}" destId="{E3E0C5E2-16D8-47D3-8348-37035A1D3D28}" srcOrd="6" destOrd="0" presId="urn:microsoft.com/office/officeart/2005/8/layout/default"/>
    <dgm:cxn modelId="{D9F2523A-5FCA-43A9-B196-6BEF0B206DA4}" type="presParOf" srcId="{54E4FFC2-1AE2-41E5-BD1D-01E6572544C9}" destId="{AB900ABC-E79B-4D07-BA2B-64D3E6605EF6}" srcOrd="7" destOrd="0" presId="urn:microsoft.com/office/officeart/2005/8/layout/default"/>
    <dgm:cxn modelId="{4CB31756-787B-41FD-BA1C-002BF0D5DD4E}" type="presParOf" srcId="{54E4FFC2-1AE2-41E5-BD1D-01E6572544C9}" destId="{89AAFF69-BF03-4F23-87FD-6C594896BF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AD666-92AE-40BB-89CE-837FE27E3AB8}">
      <dsp:nvSpPr>
        <dsp:cNvPr id="0" name=""/>
        <dsp:cNvSpPr/>
      </dsp:nvSpPr>
      <dsp:spPr>
        <a:xfrm>
          <a:off x="518186" y="324"/>
          <a:ext cx="2595496" cy="155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They bridge the gap between students and opportunity.</a:t>
          </a:r>
          <a:endParaRPr lang="en-US" sz="1800" kern="1200" dirty="0"/>
        </a:p>
      </dsp:txBody>
      <dsp:txXfrm>
        <a:off x="518186" y="324"/>
        <a:ext cx="2595496" cy="1557297"/>
      </dsp:txXfrm>
    </dsp:sp>
    <dsp:sp modelId="{617C57E3-A6D2-41F1-8DBD-BDDF3C842929}">
      <dsp:nvSpPr>
        <dsp:cNvPr id="0" name=""/>
        <dsp:cNvSpPr/>
      </dsp:nvSpPr>
      <dsp:spPr>
        <a:xfrm>
          <a:off x="3373232" y="324"/>
          <a:ext cx="2595496" cy="155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They strengthen the local economy by preparing future workers.</a:t>
          </a:r>
          <a:endParaRPr lang="en-US" sz="1800" kern="1200" dirty="0"/>
        </a:p>
      </dsp:txBody>
      <dsp:txXfrm>
        <a:off x="3373232" y="324"/>
        <a:ext cx="2595496" cy="1557297"/>
      </dsp:txXfrm>
    </dsp:sp>
    <dsp:sp modelId="{76898736-9FCD-4B19-97E7-816757D12057}">
      <dsp:nvSpPr>
        <dsp:cNvPr id="0" name=""/>
        <dsp:cNvSpPr/>
      </dsp:nvSpPr>
      <dsp:spPr>
        <a:xfrm>
          <a:off x="6228278" y="324"/>
          <a:ext cx="2595496" cy="155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They build partnerships that support workforce systems.</a:t>
          </a:r>
          <a:endParaRPr lang="en-US" sz="1800" kern="1200" dirty="0"/>
        </a:p>
      </dsp:txBody>
      <dsp:txXfrm>
        <a:off x="6228278" y="324"/>
        <a:ext cx="2595496" cy="1557297"/>
      </dsp:txXfrm>
    </dsp:sp>
    <dsp:sp modelId="{E3E0C5E2-16D8-47D3-8348-37035A1D3D28}">
      <dsp:nvSpPr>
        <dsp:cNvPr id="0" name=""/>
        <dsp:cNvSpPr/>
      </dsp:nvSpPr>
      <dsp:spPr>
        <a:xfrm>
          <a:off x="1945709" y="1817172"/>
          <a:ext cx="2595496" cy="155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They help students overcome real barriers to success.</a:t>
          </a:r>
          <a:endParaRPr lang="en-US" sz="1800" kern="1200" dirty="0"/>
        </a:p>
      </dsp:txBody>
      <dsp:txXfrm>
        <a:off x="1945709" y="1817172"/>
        <a:ext cx="2595496" cy="1557297"/>
      </dsp:txXfrm>
    </dsp:sp>
    <dsp:sp modelId="{89AAFF69-BF03-4F23-87FD-6C594896BFC3}">
      <dsp:nvSpPr>
        <dsp:cNvPr id="0" name=""/>
        <dsp:cNvSpPr/>
      </dsp:nvSpPr>
      <dsp:spPr>
        <a:xfrm>
          <a:off x="4800755" y="1817172"/>
          <a:ext cx="2595496" cy="155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They prepare students for the future of work and creates generational impact.</a:t>
          </a:r>
          <a:endParaRPr lang="en-US" sz="1800" kern="1200" dirty="0"/>
        </a:p>
      </dsp:txBody>
      <dsp:txXfrm>
        <a:off x="4800755" y="1817172"/>
        <a:ext cx="2595496" cy="1557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2/18/2026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2/18/2026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1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9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6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4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9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munivez@wfscamer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2D71503-9E37-42F5-4191-21B230A3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5216"/>
            <a:ext cx="9577633" cy="332958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Workforce Readiness Outreach Specialist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369" y="4784797"/>
            <a:ext cx="8825658" cy="1783676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Empowering Students Through Career Development  and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Testimonial from Brownsville ISD, CTE Director Mr. Adrian Dorsett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Anna Munivez, Workforce Solutions Cameron, February 27,2025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28EBE-28BA-93AB-1A6F-C3558B7CB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24" y="1281779"/>
            <a:ext cx="39335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32">
        <p:fade/>
      </p:transition>
    </mc:Choice>
    <mc:Fallback xmlns="">
      <p:transition spd="med" advTm="19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ADCE03-8C0D-CD64-8048-3108D86C2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8" r="17801" b="51042"/>
          <a:stretch>
            <a:fillRect/>
          </a:stretch>
        </p:blipFill>
        <p:spPr>
          <a:xfrm>
            <a:off x="5894387" y="3022599"/>
            <a:ext cx="5287312" cy="310896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483A5FC-9F98-DDB4-BE81-0E8196264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060" y="919543"/>
            <a:ext cx="107386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Career Pathway Exploration by utilizing website resources.</a:t>
            </a:r>
            <a:br>
              <a:rPr lang="en-US" sz="3200" dirty="0">
                <a:solidFill>
                  <a:schemeClr val="accent4"/>
                </a:solidFill>
              </a:rPr>
            </a:br>
            <a:endParaRPr lang="en-US" sz="3200" dirty="0">
              <a:solidFill>
                <a:schemeClr val="accent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B88EF-B9E2-CC2C-2E21-055057294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88" r="15288"/>
          <a:stretch>
            <a:fillRect/>
          </a:stretch>
        </p:blipFill>
        <p:spPr>
          <a:xfrm>
            <a:off x="-127301" y="3022599"/>
            <a:ext cx="5527040" cy="3108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4" descr="Texas career check logo">
            <a:extLst>
              <a:ext uri="{FF2B5EF4-FFF2-40B4-BE49-F238E27FC236}">
                <a16:creationId xmlns:a16="http://schemas.microsoft.com/office/drawing/2014/main" id="{EE5245B5-C123-075E-6895-520CE7FD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32443"/>
            <a:ext cx="1828800" cy="6400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" name="Picture 8" descr="career one stop logo">
            <a:extLst>
              <a:ext uri="{FF2B5EF4-FFF2-40B4-BE49-F238E27FC236}">
                <a16:creationId xmlns:a16="http://schemas.microsoft.com/office/drawing/2014/main" id="{F9434DFA-7016-4FEF-F43F-F081029A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31" y="2186723"/>
            <a:ext cx="131673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xas reality check logo">
            <a:extLst>
              <a:ext uri="{FF2B5EF4-FFF2-40B4-BE49-F238E27FC236}">
                <a16:creationId xmlns:a16="http://schemas.microsoft.com/office/drawing/2014/main" id="{2493337E-AE86-1F88-3CC4-D37F2E4C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94" y="2163444"/>
            <a:ext cx="141812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rkforce Solutions Logo">
            <a:extLst>
              <a:ext uri="{FF2B5EF4-FFF2-40B4-BE49-F238E27FC236}">
                <a16:creationId xmlns:a16="http://schemas.microsoft.com/office/drawing/2014/main" id="{47ACA761-F0E8-F848-8DD1-B3434F4505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87" y="2095283"/>
            <a:ext cx="1685876" cy="82296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Picture 6" descr="Home">
            <a:extLst>
              <a:ext uri="{FF2B5EF4-FFF2-40B4-BE49-F238E27FC236}">
                <a16:creationId xmlns:a16="http://schemas.microsoft.com/office/drawing/2014/main" id="{AE2C32A0-C9A0-F1F3-EB8D-8041899F2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41" y="5742202"/>
            <a:ext cx="996315" cy="9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B2BE00-E39B-073C-54A3-871F63D0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79" y="6131559"/>
            <a:ext cx="1796143" cy="457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 descr="MyTXCareer - Discover new career opportunities">
            <a:extLst>
              <a:ext uri="{FF2B5EF4-FFF2-40B4-BE49-F238E27FC236}">
                <a16:creationId xmlns:a16="http://schemas.microsoft.com/office/drawing/2014/main" id="{D18683E9-CC55-5281-2178-F852744C7B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21" y="6131559"/>
            <a:ext cx="2240280" cy="49339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2" name="Picture 11" descr="Texas Labor Market Information">
            <a:extLst>
              <a:ext uri="{FF2B5EF4-FFF2-40B4-BE49-F238E27FC236}">
                <a16:creationId xmlns:a16="http://schemas.microsoft.com/office/drawing/2014/main" id="{EC083F1D-56CC-C754-DB97-2DA702B1A6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62" y="6070595"/>
            <a:ext cx="1883410" cy="59436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6" name="Smiley Face 15">
            <a:extLst>
              <a:ext uri="{FF2B5EF4-FFF2-40B4-BE49-F238E27FC236}">
                <a16:creationId xmlns:a16="http://schemas.microsoft.com/office/drawing/2014/main" id="{714200F4-A0E9-6D27-AAAF-33E1A768BBBE}"/>
              </a:ext>
            </a:extLst>
          </p:cNvPr>
          <p:cNvSpPr/>
          <p:nvPr/>
        </p:nvSpPr>
        <p:spPr>
          <a:xfrm>
            <a:off x="7812005" y="4657723"/>
            <a:ext cx="457334" cy="442177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31" y="1266825"/>
            <a:ext cx="10036994" cy="1166469"/>
          </a:xfrm>
        </p:spPr>
        <p:txBody>
          <a:bodyPr/>
          <a:lstStyle/>
          <a:p>
            <a:pPr algn="ctr"/>
            <a:r>
              <a:rPr lang="en-US" sz="3200" dirty="0"/>
              <a:t>Preparing the students with </a:t>
            </a:r>
            <a:r>
              <a:rPr lang="en-US" sz="3200" dirty="0">
                <a:solidFill>
                  <a:schemeClr val="tx1"/>
                </a:solidFill>
              </a:rPr>
              <a:t>Resume writing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/>
              <a:t>skills.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9B730-3A46-4A80-1661-6B6F84AF4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6"/>
          <a:stretch>
            <a:fillRect/>
          </a:stretch>
        </p:blipFill>
        <p:spPr>
          <a:xfrm>
            <a:off x="684211" y="2199042"/>
            <a:ext cx="4904367" cy="4206240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EF47E-09DA-A5DD-A417-66B6F3F25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20702" r="-786" b="-4237"/>
          <a:stretch>
            <a:fillRect/>
          </a:stretch>
        </p:blipFill>
        <p:spPr>
          <a:xfrm>
            <a:off x="6995879" y="2199042"/>
            <a:ext cx="4023360" cy="4481226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3" name="Picture 2" descr="Work in Texas logo">
            <a:extLst>
              <a:ext uri="{FF2B5EF4-FFF2-40B4-BE49-F238E27FC236}">
                <a16:creationId xmlns:a16="http://schemas.microsoft.com/office/drawing/2014/main" id="{0D692931-47AD-EA3F-6B77-111882F39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96" y="3596328"/>
            <a:ext cx="1766866" cy="54864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25" name="Smiley Face 24">
            <a:extLst>
              <a:ext uri="{FF2B5EF4-FFF2-40B4-BE49-F238E27FC236}">
                <a16:creationId xmlns:a16="http://schemas.microsoft.com/office/drawing/2014/main" id="{5C569ACE-795E-1B5B-4D6D-F7694946BAE0}"/>
              </a:ext>
            </a:extLst>
          </p:cNvPr>
          <p:cNvSpPr/>
          <p:nvPr/>
        </p:nvSpPr>
        <p:spPr>
          <a:xfrm>
            <a:off x="3439778" y="4002497"/>
            <a:ext cx="561717" cy="52236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E696A661-4CC1-F278-6429-2F80118A8D1F}"/>
              </a:ext>
            </a:extLst>
          </p:cNvPr>
          <p:cNvSpPr/>
          <p:nvPr/>
        </p:nvSpPr>
        <p:spPr>
          <a:xfrm>
            <a:off x="4242541" y="4158103"/>
            <a:ext cx="457334" cy="442177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CED2681A-3675-0124-78CA-FC2CC4F0C7E9}"/>
              </a:ext>
            </a:extLst>
          </p:cNvPr>
          <p:cNvSpPr/>
          <p:nvPr/>
        </p:nvSpPr>
        <p:spPr>
          <a:xfrm>
            <a:off x="818038" y="3851668"/>
            <a:ext cx="561717" cy="52236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id="{C6EE1233-5FAC-67D8-4DF5-1661B4C94E10}"/>
              </a:ext>
            </a:extLst>
          </p:cNvPr>
          <p:cNvSpPr/>
          <p:nvPr/>
        </p:nvSpPr>
        <p:spPr>
          <a:xfrm>
            <a:off x="3144815" y="3628021"/>
            <a:ext cx="361833" cy="447294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B3D4AF96-22F0-729E-9809-5EE8790D8703}"/>
              </a:ext>
            </a:extLst>
          </p:cNvPr>
          <p:cNvSpPr/>
          <p:nvPr/>
        </p:nvSpPr>
        <p:spPr>
          <a:xfrm>
            <a:off x="2032454" y="3099421"/>
            <a:ext cx="409088" cy="43950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01DE5723-AABF-8093-9F63-5979AE82F3F8}"/>
              </a:ext>
            </a:extLst>
          </p:cNvPr>
          <p:cNvSpPr/>
          <p:nvPr/>
        </p:nvSpPr>
        <p:spPr>
          <a:xfrm>
            <a:off x="1587543" y="3020693"/>
            <a:ext cx="409088" cy="43950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id="{A06F4AB7-4461-8C0D-D587-4B155B72D6FD}"/>
              </a:ext>
            </a:extLst>
          </p:cNvPr>
          <p:cNvSpPr/>
          <p:nvPr/>
        </p:nvSpPr>
        <p:spPr>
          <a:xfrm>
            <a:off x="9068586" y="4199533"/>
            <a:ext cx="263950" cy="325333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98B198CE-8A2A-AEFD-FDC3-9530C7878517}"/>
              </a:ext>
            </a:extLst>
          </p:cNvPr>
          <p:cNvSpPr/>
          <p:nvPr/>
        </p:nvSpPr>
        <p:spPr>
          <a:xfrm>
            <a:off x="8099258" y="3319175"/>
            <a:ext cx="263950" cy="325333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>
            <a:extLst>
              <a:ext uri="{FF2B5EF4-FFF2-40B4-BE49-F238E27FC236}">
                <a16:creationId xmlns:a16="http://schemas.microsoft.com/office/drawing/2014/main" id="{5406BD9C-7577-D6E8-93F4-F1ADD2C850C7}"/>
              </a:ext>
            </a:extLst>
          </p:cNvPr>
          <p:cNvSpPr/>
          <p:nvPr/>
        </p:nvSpPr>
        <p:spPr>
          <a:xfrm>
            <a:off x="7835308" y="3156508"/>
            <a:ext cx="263950" cy="325333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6" y="150829"/>
            <a:ext cx="9244961" cy="159313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Preparing the students </a:t>
            </a:r>
            <a:r>
              <a:rPr lang="en-US" sz="3200" dirty="0">
                <a:solidFill>
                  <a:schemeClr val="tx1"/>
                </a:solidFill>
              </a:rPr>
              <a:t>with Soft Skills</a:t>
            </a:r>
            <a:r>
              <a:rPr lang="en-US" sz="32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B813F-488A-FAAB-7C70-3D56300C8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1" r="11459"/>
          <a:stretch>
            <a:fillRect/>
          </a:stretch>
        </p:blipFill>
        <p:spPr>
          <a:xfrm>
            <a:off x="799467" y="2392240"/>
            <a:ext cx="5700689" cy="374904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845171F-01A2-5F6B-B4F5-ECC80E2594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9115" r="27303" b="1"/>
          <a:stretch>
            <a:fillRect/>
          </a:stretch>
        </p:blipFill>
        <p:spPr>
          <a:xfrm>
            <a:off x="7981954" y="2047345"/>
            <a:ext cx="3310096" cy="429768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E320A-70FE-6B46-8616-990F689C3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11" y="3373225"/>
            <a:ext cx="1433543" cy="82296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Smiley Face 13">
            <a:extLst>
              <a:ext uri="{FF2B5EF4-FFF2-40B4-BE49-F238E27FC236}">
                <a16:creationId xmlns:a16="http://schemas.microsoft.com/office/drawing/2014/main" id="{507A34D9-4B36-611B-F6BF-9190ED34D3BE}"/>
              </a:ext>
            </a:extLst>
          </p:cNvPr>
          <p:cNvSpPr/>
          <p:nvPr/>
        </p:nvSpPr>
        <p:spPr>
          <a:xfrm>
            <a:off x="8135332" y="3429000"/>
            <a:ext cx="377071" cy="355705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A724C934-9EC3-EA03-6DA7-CB4286BEBEC5}"/>
              </a:ext>
            </a:extLst>
          </p:cNvPr>
          <p:cNvSpPr/>
          <p:nvPr/>
        </p:nvSpPr>
        <p:spPr>
          <a:xfrm>
            <a:off x="9805665" y="3398364"/>
            <a:ext cx="377071" cy="355705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D8F72AA4-EBB7-6292-AE90-48632855FCC1}"/>
              </a:ext>
            </a:extLst>
          </p:cNvPr>
          <p:cNvSpPr/>
          <p:nvPr/>
        </p:nvSpPr>
        <p:spPr>
          <a:xfrm>
            <a:off x="2388561" y="3251229"/>
            <a:ext cx="377071" cy="356369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49F5F632-C664-3800-4FC4-A12A577D7874}"/>
              </a:ext>
            </a:extLst>
          </p:cNvPr>
          <p:cNvSpPr/>
          <p:nvPr/>
        </p:nvSpPr>
        <p:spPr>
          <a:xfrm>
            <a:off x="965370" y="3250483"/>
            <a:ext cx="377071" cy="356369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E5B9AEB9-F5A1-3BDD-DB53-C7F3518C7A6D}"/>
              </a:ext>
            </a:extLst>
          </p:cNvPr>
          <p:cNvSpPr/>
          <p:nvPr/>
        </p:nvSpPr>
        <p:spPr>
          <a:xfrm>
            <a:off x="1270591" y="3106218"/>
            <a:ext cx="377071" cy="356369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Provide informational booths with a variety of resources for the students in College &amp; Career Fairs.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7AE3A10-38F0-DCDA-763D-C713DCFD0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10916" r="15944"/>
          <a:stretch>
            <a:fillRect/>
          </a:stretch>
        </p:blipFill>
        <p:spPr>
          <a:xfrm>
            <a:off x="643855" y="1026540"/>
            <a:ext cx="4864318" cy="4804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19598-B92D-B6ED-6589-C34B9D324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E00D7B0-E9DC-1B58-B3F8-D4BA9A6B3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315971"/>
              </p:ext>
            </p:extLst>
          </p:nvPr>
        </p:nvGraphicFramePr>
        <p:xfrm>
          <a:off x="735292" y="2064469"/>
          <a:ext cx="10322350" cy="463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891F639-0294-9613-BAAC-98FDEF0A294C}"/>
              </a:ext>
            </a:extLst>
          </p:cNvPr>
          <p:cNvSpPr txBox="1"/>
          <p:nvPr/>
        </p:nvSpPr>
        <p:spPr>
          <a:xfrm>
            <a:off x="1536569" y="1225485"/>
            <a:ext cx="87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Impact and Outcomes</a:t>
            </a:r>
          </a:p>
        </p:txBody>
      </p:sp>
    </p:spTree>
    <p:extLst>
      <p:ext uri="{BB962C8B-B14F-4D97-AF65-F5344CB8AC3E}">
        <p14:creationId xmlns:p14="http://schemas.microsoft.com/office/powerpoint/2010/main" val="5321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28122C2D-C4CB-A865-D9CA-E3E41DD2D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360" r="-1" b="-1"/>
          <a:stretch>
            <a:fillRect/>
          </a:stretch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5E4C-C70E-23FF-4BE9-40F81EB3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dirty="0">
                <a:solidFill>
                  <a:srgbClr val="EBEBEB"/>
                </a:solidFill>
              </a:rPr>
              <a:t>Any</a:t>
            </a:r>
            <a:r>
              <a:rPr lang="en-US" sz="4800" dirty="0">
                <a:solidFill>
                  <a:srgbClr val="EBEBEB"/>
                </a:solidFill>
              </a:rPr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10262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717798"/>
          </a:xfrm>
        </p:spPr>
        <p:txBody>
          <a:bodyPr/>
          <a:lstStyle/>
          <a:p>
            <a:pPr algn="ctr"/>
            <a:r>
              <a:rPr lang="en-US" sz="3200" dirty="0"/>
              <a:t>Are you interested?</a:t>
            </a:r>
            <a:br>
              <a:rPr lang="en-US" sz="3200" dirty="0"/>
            </a:br>
            <a:r>
              <a:rPr lang="en-US" sz="3200" dirty="0"/>
              <a:t>Workforce Readiness Outreach Specialist Services or for additional information, </a:t>
            </a:r>
            <a:br>
              <a:rPr lang="en-US" sz="3200" dirty="0"/>
            </a:br>
            <a:r>
              <a:rPr lang="en-US" sz="3200" dirty="0"/>
              <a:t>contact: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E429154-9FF0-199C-BAC9-CFDED702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11" y="2762054"/>
            <a:ext cx="8946541" cy="2958444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500" dirty="0"/>
              <a:t>Workforce Solutions Cameron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500" dirty="0"/>
              <a:t>Workforce Readiness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500" dirty="0"/>
              <a:t>Outreach Specialist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500" dirty="0"/>
              <a:t>Anna Munivez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anna.munivez@wfscameron.org</a:t>
            </a:r>
            <a:endParaRPr lang="en-US" sz="25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500" dirty="0"/>
              <a:t>956-548-6700 Ext: 4501 Office</a:t>
            </a:r>
          </a:p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FC95A0-7710-E28A-9EBF-6DD5CF0FC6D3}"/>
              </a:ext>
            </a:extLst>
          </p:cNvPr>
          <p:cNvSpPr txBox="1"/>
          <p:nvPr/>
        </p:nvSpPr>
        <p:spPr>
          <a:xfrm>
            <a:off x="301658" y="5844618"/>
            <a:ext cx="11491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Equal opportunity employer/program. Auxiliary aids and services are available upon request to individuals with disabilities.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Relay: 1-800-735-2989 (TTY) /711 (Voice)</a:t>
            </a:r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63A71-5DFA-E7D1-4F00-1009BAC9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1"/>
            <a:ext cx="6358385" cy="5029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8BDE33-7648-2956-B946-7B9D4A4C1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22"/>
          <a:stretch/>
        </p:blipFill>
        <p:spPr>
          <a:xfrm>
            <a:off x="6313254" y="1828801"/>
            <a:ext cx="5878746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DA7D9-E4B9-4243-6EAA-E0AE7933310B}"/>
              </a:ext>
            </a:extLst>
          </p:cNvPr>
          <p:cNvSpPr txBox="1"/>
          <p:nvPr/>
        </p:nvSpPr>
        <p:spPr>
          <a:xfrm>
            <a:off x="0" y="697584"/>
            <a:ext cx="11585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dirty="0"/>
              <a:t>There are 28 Workforce Boards in the State of Texas.</a:t>
            </a:r>
          </a:p>
        </p:txBody>
      </p:sp>
    </p:spTree>
    <p:extLst>
      <p:ext uri="{BB962C8B-B14F-4D97-AF65-F5344CB8AC3E}">
        <p14:creationId xmlns:p14="http://schemas.microsoft.com/office/powerpoint/2010/main" val="6736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Workforce Readiness Outreach Specialists Role: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Workforce Readiness Outreach Specialist is responsible for educating, engaging, and empowering students to explore career opportunities and develop the skills needed to succeed in the workforce of the future.</a:t>
            </a:r>
          </a:p>
          <a:p>
            <a:r>
              <a:rPr lang="en-US" dirty="0"/>
              <a:t>This role serves as a bridge between education, community resources, and industry partners, ensuring that students have access to meaningful career pathways, workforce development programs, and supportive services.</a:t>
            </a:r>
          </a:p>
          <a:p>
            <a:r>
              <a:rPr lang="en-US" dirty="0"/>
              <a:t>The specialist designs and delivers workforce readiness programming—including workshops, presentations, and hands‑on activities—that build essential employability skills such as communication, professionalism, digital literacy, teamwork, and problem‑solving. </a:t>
            </a:r>
          </a:p>
          <a:p>
            <a:r>
              <a:rPr lang="en-US" dirty="0"/>
              <a:t>Through individualized guidance and group instruction, they help students identify their strengths, set career goals, and connect with training, internships, apprenticeships, and employment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97053-D06F-4047-5AC1-576B938A2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25075" r="801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10325" y="817124"/>
            <a:ext cx="8670287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dirty="0">
                <a:solidFill>
                  <a:schemeClr val="tx1"/>
                </a:solidFill>
              </a:rPr>
              <a:t>The Importance of the role: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1" name="Text Placeholder 2">
            <a:extLst>
              <a:ext uri="{FF2B5EF4-FFF2-40B4-BE49-F238E27FC236}">
                <a16:creationId xmlns:a16="http://schemas.microsoft.com/office/drawing/2014/main" id="{13247DFD-4889-5169-76AB-E6BB052CD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907789"/>
              </p:ext>
            </p:extLst>
          </p:nvPr>
        </p:nvGraphicFramePr>
        <p:xfrm>
          <a:off x="1178351" y="2337847"/>
          <a:ext cx="9341962" cy="337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6CDE4D-29DE-B93A-589D-F622BB2145C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b="14258"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BC8CD-24EA-D8E1-3F54-E44EF39A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994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Workforce Readiness Outreach Specialist serves: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C2EF0-4B6B-7EA4-9A6F-A8CADAAF987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03312" y="2052918"/>
            <a:ext cx="10020300" cy="419548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3200" dirty="0"/>
              <a:t>Students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3200" dirty="0"/>
              <a:t>Parents/ Guardians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3200" dirty="0"/>
              <a:t>CTE Directors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3200" dirty="0"/>
              <a:t>Counselors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3200" dirty="0"/>
              <a:t>Teachers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3200" dirty="0"/>
              <a:t>School Administrators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3200" dirty="0"/>
              <a:t>Community Partners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3200" dirty="0"/>
              <a:t>Employers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Wingdings 3" charset="2"/>
              <a:buChar char="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49B2A5-6DB7-B428-2A63-C34495F9FD0E}"/>
              </a:ext>
            </a:extLst>
          </p:cNvPr>
          <p:cNvSpPr txBox="1"/>
          <p:nvPr/>
        </p:nvSpPr>
        <p:spPr>
          <a:xfrm>
            <a:off x="4654295" y="1266958"/>
            <a:ext cx="6808362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Workforce Readiness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Program?</a:t>
            </a:r>
          </a:p>
        </p:txBody>
      </p:sp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8AFF3-EDF0-2067-C95B-EC2B0420317E}"/>
              </a:ext>
            </a:extLst>
          </p:cNvPr>
          <p:cNvSpPr txBox="1"/>
          <p:nvPr/>
        </p:nvSpPr>
        <p:spPr>
          <a:xfrm>
            <a:off x="1282046" y="1630838"/>
            <a:ext cx="103506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 program designed to equip students with comprehensive information on, regional labor‑market data, career exploration resources, postsecondary education options and workforce services, enabling them to make well‑informed career decisions upon graduation.</a:t>
            </a:r>
          </a:p>
        </p:txBody>
      </p:sp>
    </p:spTree>
    <p:extLst>
      <p:ext uri="{BB962C8B-B14F-4D97-AF65-F5344CB8AC3E}">
        <p14:creationId xmlns:p14="http://schemas.microsoft.com/office/powerpoint/2010/main" val="26515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CAE8-A332-0FA0-15FB-60215892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3" y="452717"/>
            <a:ext cx="9987324" cy="3138895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 </a:t>
            </a:r>
            <a:br>
              <a:rPr lang="en-US" sz="3200" dirty="0"/>
            </a:br>
            <a:r>
              <a:rPr lang="en-US" sz="3200" dirty="0"/>
              <a:t>We tailor workshops to meet the needs of each audience.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2B80B-FA8A-924E-3A5D-ACF3440B3027}"/>
              </a:ext>
            </a:extLst>
          </p:cNvPr>
          <p:cNvSpPr txBox="1"/>
          <p:nvPr/>
        </p:nvSpPr>
        <p:spPr>
          <a:xfrm rot="10800000" flipV="1">
            <a:off x="862923" y="3064685"/>
            <a:ext cx="9987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We engage students by conducting school presentations that include  activities. </a:t>
            </a:r>
          </a:p>
        </p:txBody>
      </p:sp>
    </p:spTree>
    <p:extLst>
      <p:ext uri="{BB962C8B-B14F-4D97-AF65-F5344CB8AC3E}">
        <p14:creationId xmlns:p14="http://schemas.microsoft.com/office/powerpoint/2010/main" val="35351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668544"/>
            <a:ext cx="10505798" cy="1093509"/>
          </a:xfrm>
        </p:spPr>
        <p:txBody>
          <a:bodyPr/>
          <a:lstStyle/>
          <a:p>
            <a:pPr algn="ctr"/>
            <a:r>
              <a:rPr lang="en-US" sz="3200" dirty="0"/>
              <a:t>Career Pathway Exploration through Virtual Reality Simulators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C7AFD2-C09C-4898-3326-BBF282109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4" y="3048134"/>
            <a:ext cx="4295538" cy="329684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A3A7B8B-875E-98ED-D26C-F78D8F6D5F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73" y="3120662"/>
            <a:ext cx="4395788" cy="3296841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6" name="Smiley Face 15">
            <a:extLst>
              <a:ext uri="{FF2B5EF4-FFF2-40B4-BE49-F238E27FC236}">
                <a16:creationId xmlns:a16="http://schemas.microsoft.com/office/drawing/2014/main" id="{77BB9E35-CB90-1394-EB0E-2003BD4CC4D4}"/>
              </a:ext>
            </a:extLst>
          </p:cNvPr>
          <p:cNvSpPr/>
          <p:nvPr/>
        </p:nvSpPr>
        <p:spPr>
          <a:xfrm>
            <a:off x="1155506" y="4863411"/>
            <a:ext cx="335265" cy="304078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64FCB9F0-69EE-A990-9CE8-20BD79BDC08D}"/>
              </a:ext>
            </a:extLst>
          </p:cNvPr>
          <p:cNvSpPr/>
          <p:nvPr/>
        </p:nvSpPr>
        <p:spPr>
          <a:xfrm>
            <a:off x="1170637" y="5453671"/>
            <a:ext cx="335265" cy="304078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089ABF84-0169-840C-CC9F-9A494B4F202C}"/>
              </a:ext>
            </a:extLst>
          </p:cNvPr>
          <p:cNvSpPr/>
          <p:nvPr/>
        </p:nvSpPr>
        <p:spPr>
          <a:xfrm>
            <a:off x="4135948" y="4863411"/>
            <a:ext cx="190956" cy="20974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406BF6AB-2616-E4B9-C51F-6F02BD08D790}"/>
              </a:ext>
            </a:extLst>
          </p:cNvPr>
          <p:cNvSpPr/>
          <p:nvPr/>
        </p:nvSpPr>
        <p:spPr>
          <a:xfrm>
            <a:off x="4976504" y="4863411"/>
            <a:ext cx="190956" cy="20974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D04385CD-95FB-ACAC-E87F-B82D9E867C48}"/>
              </a:ext>
            </a:extLst>
          </p:cNvPr>
          <p:cNvSpPr/>
          <p:nvPr/>
        </p:nvSpPr>
        <p:spPr>
          <a:xfrm>
            <a:off x="10396917" y="4579787"/>
            <a:ext cx="190956" cy="20974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2059</TotalTime>
  <Words>465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3</vt:lpstr>
      <vt:lpstr>Ion</vt:lpstr>
      <vt:lpstr>Workforce Readiness Outreach Specialist</vt:lpstr>
      <vt:lpstr>PowerPoint Presentation</vt:lpstr>
      <vt:lpstr>The Workforce Readiness Outreach Specialists Role:</vt:lpstr>
      <vt:lpstr>The Importance of the role:</vt:lpstr>
      <vt:lpstr>Workforce Readiness Outreach Specialist serves:</vt:lpstr>
      <vt:lpstr>PowerPoint Presentation</vt:lpstr>
      <vt:lpstr>PowerPoint Presentation</vt:lpstr>
      <vt:lpstr>     We tailor workshops to meet the needs of each audience.</vt:lpstr>
      <vt:lpstr>Career Pathway Exploration through Virtual Reality Simulators </vt:lpstr>
      <vt:lpstr>Career Pathway Exploration by utilizing website resources. </vt:lpstr>
      <vt:lpstr>Preparing the students with Resume writing skills.</vt:lpstr>
      <vt:lpstr>Preparing the students with Soft Skills.</vt:lpstr>
      <vt:lpstr>Provide informational booths with a variety of resources for the students in College &amp; Career Fairs.</vt:lpstr>
      <vt:lpstr>PowerPoint Presentation</vt:lpstr>
      <vt:lpstr>Any questions?</vt:lpstr>
      <vt:lpstr>Are you interested? Workforce Readiness Outreach Specialist Services or for additional information,  contact: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Munivez</dc:creator>
  <cp:lastModifiedBy>Anna Munivez</cp:lastModifiedBy>
  <cp:revision>2</cp:revision>
  <dcterms:created xsi:type="dcterms:W3CDTF">2026-02-11T21:43:36Z</dcterms:created>
  <dcterms:modified xsi:type="dcterms:W3CDTF">2026-02-18T20:44:19Z</dcterms:modified>
</cp:coreProperties>
</file>